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presProps.xml" Type="http://schemas.openxmlformats.org/officeDocument/2006/relationships/presProps" Id="rId2"/><Relationship Target="slides/slide6.xml" Type="http://schemas.openxmlformats.org/officeDocument/2006/relationships/slide" Id="rId12"/><Relationship Target="slides/slide7.xml" Type="http://schemas.openxmlformats.org/officeDocument/2006/relationships/slide" Id="rId13"/><Relationship Target="theme/theme4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4.xml" Type="http://schemas.openxmlformats.org/officeDocument/2006/relationships/slide" Id="rId10"/><Relationship Target="tableStyles.xml" Type="http://schemas.openxmlformats.org/officeDocument/2006/relationships/tableStyles" Id="rId3"/><Relationship Target="slides/slide5.xml" Type="http://schemas.openxmlformats.org/officeDocument/2006/relationships/slide" Id="rId11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2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 indent="304800">
              <a:spcBef>
                <a:spcPts val="0"/>
              </a:spcBef>
              <a:buSzPct val="100000"/>
              <a:defRPr sz="4800"/>
            </a:lvl1pPr>
            <a:lvl2pPr algn="ctr" indent="304800">
              <a:spcBef>
                <a:spcPts val="0"/>
              </a:spcBef>
              <a:buSzPct val="100000"/>
              <a:defRPr sz="4800"/>
            </a:lvl2pPr>
            <a:lvl3pPr algn="ctr" indent="304800">
              <a:spcBef>
                <a:spcPts val="0"/>
              </a:spcBef>
              <a:buSzPct val="100000"/>
              <a:defRPr sz="4800"/>
            </a:lvl3pPr>
            <a:lvl4pPr algn="ctr" indent="304800">
              <a:spcBef>
                <a:spcPts val="0"/>
              </a:spcBef>
              <a:buSzPct val="100000"/>
              <a:defRPr sz="4800"/>
            </a:lvl4pPr>
            <a:lvl5pPr algn="ctr" indent="304800">
              <a:spcBef>
                <a:spcPts val="0"/>
              </a:spcBef>
              <a:buSzPct val="100000"/>
              <a:defRPr sz="4800"/>
            </a:lvl5pPr>
            <a:lvl6pPr algn="ctr" indent="304800">
              <a:spcBef>
                <a:spcPts val="0"/>
              </a:spcBef>
              <a:buSzPct val="100000"/>
              <a:defRPr sz="4800"/>
            </a:lvl6pPr>
            <a:lvl7pPr algn="ctr" indent="304800">
              <a:spcBef>
                <a:spcPts val="0"/>
              </a:spcBef>
              <a:buSzPct val="100000"/>
              <a:defRPr sz="4800"/>
            </a:lvl7pPr>
            <a:lvl8pPr algn="ctr" indent="304800">
              <a:spcBef>
                <a:spcPts val="0"/>
              </a:spcBef>
              <a:buSzPct val="100000"/>
              <a:defRPr sz="4800"/>
            </a:lvl8pPr>
            <a:lvl9pPr algn="ctr" indent="30480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mar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 indent="457200">
              <a:spcBef>
                <a:spcPts val="0"/>
              </a:spcBef>
              <a:defRPr/>
            </a:lvl2pPr>
            <a:lvl3pPr indent="914400">
              <a:spcBef>
                <a:spcPts val="0"/>
              </a:spcBef>
              <a:defRPr/>
            </a:lvl3pPr>
            <a:lvl4pPr indent="1371600"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2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-171450" marL="285750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 indent="-285750" marL="742950">
              <a:spcBef>
                <a:spcPts val="0"/>
              </a:spcBef>
              <a:defRPr/>
            </a:lvl2pPr>
            <a:lvl3pPr rtl="0" indent="-228600" marL="1143000">
              <a:spcBef>
                <a:spcPts val="0"/>
              </a:spcBef>
              <a:defRPr/>
            </a:lvl3pPr>
            <a:lvl4pPr rtl="0" indent="-228600" marL="160020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_rels/slideMaster2.xml.rels><?xml version="1.0" encoding="UTF-8" standalone="yes"?><Relationships xmlns="http://schemas.openxmlformats.org/package/2006/relationships"><Relationship Target="../slideLayouts/slideLayout8.xml" Type="http://schemas.openxmlformats.org/officeDocument/2006/relationships/slideLayout" Id="rId2"/><Relationship Target="../slideLayouts/slideLayout7.xml" Type="http://schemas.openxmlformats.org/officeDocument/2006/relationships/slideLayout" Id="rId1"/><Relationship Target="../slideLayouts/slideLayout10.xml" Type="http://schemas.openxmlformats.org/officeDocument/2006/relationships/slideLayout" Id="rId4"/><Relationship Target="../slideLayouts/slideLayout9.xml" Type="http://schemas.openxmlformats.org/officeDocument/2006/relationships/slideLayout" Id="rId3"/><Relationship Target="../slideLayouts/slideLayout12.xml" Type="http://schemas.openxmlformats.org/officeDocument/2006/relationships/slideLayout" Id="rId6"/><Relationship Target="../slideLayouts/slideLayout11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indent="-133350" marL="7429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indent="-76200" marL="11430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indent="-114300" marL="1600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indent="-114300" marL="20574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indent="-114300" marL="25146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indent="-114300" marL="29718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indent="-114300" marL="34290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indent="-114300" marL="3886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  <a:defRPr strike="noStrike" u="none" b="0" cap="none" baseline="0" sz="3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285750" marL="74295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228600" marL="114300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228600" marL="160020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228600" marL="20574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228600" marL="25146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28600" marL="297180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28600" marL="34290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28600" marL="38862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4"/><Relationship Target="../media/image09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3.jpg" Type="http://schemas.openxmlformats.org/officeDocument/2006/relationships/image" Id="rId4"/><Relationship Target="../media/image02.jpg" Type="http://schemas.openxmlformats.org/officeDocument/2006/relationships/image" Id="rId3"/><Relationship Target="../media/image04.png" Type="http://schemas.openxmlformats.org/officeDocument/2006/relationships/image" Id="rId5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4"/><Relationship Target="../media/image06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1" name="Shape 4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-59975" x="-1353625"/>
            <a:ext cy="6917975" cx="1215717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 txBox="1"/>
          <p:nvPr>
            <p:ph type="ctrTitle"/>
          </p:nvPr>
        </p:nvSpPr>
        <p:spPr>
          <a:xfrm>
            <a:off y="16595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sz="9600"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GLOBE Protocols</a:t>
            </a:r>
          </a:p>
        </p:txBody>
      </p:sp>
      <p:sp>
        <p:nvSpPr>
          <p:cNvPr id="43" name="Shape 43"/>
          <p:cNvSpPr txBox="1"/>
          <p:nvPr/>
        </p:nvSpPr>
        <p:spPr>
          <a:xfrm>
            <a:off y="632775" x="1310100"/>
            <a:ext cy="457200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8" name="Shape 4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5143499" cx="9604449"/>
          </a:xfrm>
          <a:prstGeom prst="rect">
            <a:avLst/>
          </a:prstGeom>
        </p:spPr>
      </p:pic>
      <p:sp>
        <p:nvSpPr>
          <p:cNvPr id="49" name="Shape 49"/>
          <p:cNvSpPr txBox="1"/>
          <p:nvPr>
            <p:ph idx="1" type="body"/>
          </p:nvPr>
        </p:nvSpPr>
        <p:spPr>
          <a:xfrm>
            <a:off y="1112475" x="3716125"/>
            <a:ext cy="4229999" cx="5257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u="sng" sz="1800" lang="en">
                <a:latin typeface="Francois One"/>
                <a:ea typeface="Francois One"/>
                <a:cs typeface="Francois One"/>
                <a:sym typeface="Francois One"/>
              </a:rPr>
              <a:t>Steps: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sz="1600" lang="en">
                <a:latin typeface="Francois One"/>
                <a:ea typeface="Francois One"/>
                <a:cs typeface="Francois One"/>
                <a:sym typeface="Francois One"/>
              </a:rPr>
              <a:t>1.</a:t>
            </a:r>
            <a:r>
              <a:rPr sz="1400" lang="en">
                <a:latin typeface="Francois One"/>
                <a:ea typeface="Francois One"/>
                <a:cs typeface="Francois One"/>
                <a:sym typeface="Francois One"/>
              </a:rPr>
              <a:t> Look in ALL directions of the sky for any clouds. </a:t>
            </a:r>
            <a:r>
              <a:rPr sz="1400" lang="en">
                <a:solidFill>
                  <a:srgbClr val="FF0000"/>
                </a:solidFill>
                <a:latin typeface="Francois One"/>
                <a:ea typeface="Francois One"/>
                <a:cs typeface="Francois One"/>
                <a:sym typeface="Francois One"/>
              </a:rPr>
              <a:t>*avoid sun*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en">
                <a:latin typeface="Francois One"/>
                <a:ea typeface="Francois One"/>
                <a:cs typeface="Francois One"/>
                <a:sym typeface="Francois One"/>
              </a:rPr>
              <a:t>2. Identify  types of clouds using GLOBE cloud chart and Observing Cloud Type.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en">
                <a:latin typeface="Francois One"/>
                <a:ea typeface="Francois One"/>
                <a:cs typeface="Francois One"/>
                <a:sym typeface="Francois One"/>
              </a:rPr>
              <a:t>3. Check boxes on Atmosphere Investigation Sheet for every cloud you see.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en">
                <a:latin typeface="Francois One"/>
                <a:ea typeface="Francois One"/>
                <a:cs typeface="Francois One"/>
                <a:sym typeface="Francois One"/>
              </a:rPr>
              <a:t>4. Check for contrails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en">
                <a:latin typeface="Francois One"/>
                <a:ea typeface="Francois One"/>
                <a:cs typeface="Francois One"/>
                <a:sym typeface="Francois One"/>
              </a:rPr>
              <a:t>	Three types:</a:t>
            </a:r>
          </a:p>
          <a:p>
            <a:pPr rtl="0" lvl="0" indent="-317500" marL="4572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400" lang="en">
                <a:latin typeface="Francois One"/>
                <a:ea typeface="Francois One"/>
                <a:cs typeface="Francois One"/>
                <a:sym typeface="Francois One"/>
              </a:rPr>
              <a:t>Short-lived</a:t>
            </a:r>
          </a:p>
          <a:p>
            <a:pPr rtl="0" lvl="0" indent="-317500" marL="4572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400" lang="en">
                <a:latin typeface="Francois One"/>
                <a:ea typeface="Francois One"/>
                <a:cs typeface="Francois One"/>
                <a:sym typeface="Francois One"/>
              </a:rPr>
              <a:t>Persistent non-spreading</a:t>
            </a:r>
          </a:p>
          <a:p>
            <a:pPr rtl="0" lvl="0" indent="-317500" marL="4572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400" lang="en">
                <a:latin typeface="Francois One"/>
                <a:ea typeface="Francois One"/>
                <a:cs typeface="Francois One"/>
                <a:sym typeface="Francois One"/>
              </a:rPr>
              <a:t>Persistent spreading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en">
                <a:latin typeface="Francois One"/>
                <a:ea typeface="Francois One"/>
                <a:cs typeface="Francois One"/>
                <a:sym typeface="Francois One"/>
              </a:rPr>
              <a:t>5. On your Atmospheric Investigation Sheet, check off:</a:t>
            </a:r>
          </a:p>
          <a:p>
            <a:pPr rtl="0" lvl="0" indent="-317500" marL="4572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400" lang="en">
                <a:latin typeface="Francois One"/>
                <a:ea typeface="Francois One"/>
                <a:cs typeface="Francois One"/>
                <a:sym typeface="Francois One"/>
              </a:rPr>
              <a:t>Cloud cover</a:t>
            </a:r>
          </a:p>
          <a:p>
            <a:pPr rtl="0" lvl="0" indent="-317500" marL="4572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400" lang="en">
                <a:latin typeface="Francois One"/>
                <a:ea typeface="Francois One"/>
                <a:cs typeface="Francois One"/>
                <a:sym typeface="Francois One"/>
              </a:rPr>
              <a:t>Sky blockage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400"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y="1688000" x="723300"/>
            <a:ext cy="3830999" cx="30807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u="sng" sz="2400" lang="en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rPr>
              <a:t>What you’ll need:</a:t>
            </a:r>
          </a:p>
          <a:p>
            <a:pPr rtl="0" lvl="0" indent="-342900" marL="4572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rPr>
              <a:t>GLOBE cloud chart</a:t>
            </a:r>
          </a:p>
          <a:p>
            <a:pPr rtl="0" lvl="0" indent="-342900" marL="4572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rPr>
              <a:t>Observing Cloud Type</a:t>
            </a:r>
          </a:p>
          <a:p>
            <a:pPr rtl="0" lvl="0" indent="-342900" marL="4572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rPr>
              <a:t>Atmosphere Investigation Sheet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 txBox="1"/>
          <p:nvPr/>
        </p:nvSpPr>
        <p:spPr>
          <a:xfrm>
            <a:off y="667775" x="924200"/>
            <a:ext cy="388500" cx="7612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>
                <a:solidFill>
                  <a:schemeClr val="dk1"/>
                </a:solidFill>
              </a:rPr>
              <a:t>The fraction of the sky obscured by clouds when observed from a particular location</a:t>
            </a:r>
          </a:p>
        </p:txBody>
      </p:sp>
      <p:sp>
        <p:nvSpPr>
          <p:cNvPr id="52" name="Shape 52"/>
          <p:cNvSpPr txBox="1"/>
          <p:nvPr/>
        </p:nvSpPr>
        <p:spPr>
          <a:xfrm>
            <a:off y="204975" x="864500"/>
            <a:ext cy="755100" cx="7138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/>
          <p:nvPr/>
        </p:nvSpPr>
        <p:spPr>
          <a:xfrm>
            <a:off y="44725" x="1118050"/>
            <a:ext cy="661850" cx="6940232"/>
          </a:xfrm>
          <a:custGeom>
            <a:pathLst>
              <a:path w="7272" extrusionOk="0" h="741">
                <a:moveTo>
                  <a:pt y="91" x="6962"/>
                </a:moveTo>
                <a:cubicBezTo>
                  <a:pt y="91" x="7015"/>
                  <a:pt y="102" x="7054"/>
                  <a:pt y="124" x="7078"/>
                </a:cubicBezTo>
                <a:cubicBezTo>
                  <a:pt y="146" x="7103"/>
                  <a:pt y="174" x="7115"/>
                  <a:pt y="208" x="7115"/>
                </a:cubicBezTo>
                <a:cubicBezTo>
                  <a:pt y="231" x="7115"/>
                  <a:pt y="252" x="7109"/>
                  <a:pt y="272" x="7096"/>
                </a:cubicBezTo>
                <a:cubicBezTo>
                  <a:pt y="291" x="7083"/>
                  <a:pt y="306" x="7065"/>
                  <a:pt y="315" x="7041"/>
                </a:cubicBezTo>
                <a:cubicBezTo>
                  <a:pt y="324" x="7016"/>
                  <a:pt y="328" x="6982"/>
                  <a:pt y="328" x="6939"/>
                </a:cubicBezTo>
                <a:lnTo>
                  <a:pt y="328" x="6735"/>
                </a:lnTo>
                <a:lnTo>
                  <a:pt y="91" x="6735"/>
                </a:lnTo>
                <a:close/>
                <a:moveTo>
                  <a:pt y="97" x="3050"/>
                </a:moveTo>
                <a:cubicBezTo>
                  <a:pt y="97" x="3107"/>
                  <a:pt y="102" x="3147"/>
                  <a:pt y="111" x="3173"/>
                </a:cubicBezTo>
                <a:cubicBezTo>
                  <a:pt y="125" x="3208"/>
                  <a:pt y="152" x="3238"/>
                  <a:pt y="192" x="3262"/>
                </a:cubicBezTo>
                <a:cubicBezTo>
                  <a:pt y="232" x="3287"/>
                  <a:pt y="290" x="3299"/>
                  <a:pt y="365" x="3299"/>
                </a:cubicBezTo>
                <a:cubicBezTo>
                  <a:pt y="419" x="3299"/>
                  <a:pt y="465" x="3293"/>
                  <a:pt y="503" x="3280"/>
                </a:cubicBezTo>
                <a:cubicBezTo>
                  <a:pt y="541" x="3268"/>
                  <a:pt y="571" x="3250"/>
                  <a:pt y="593" x="3228"/>
                </a:cubicBezTo>
                <a:cubicBezTo>
                  <a:pt y="609" x="3212"/>
                  <a:pt y="622" x="3191"/>
                  <a:pt y="630" x="3164"/>
                </a:cubicBezTo>
                <a:cubicBezTo>
                  <a:pt y="639" x="3137"/>
                  <a:pt y="644" x="3100"/>
                  <a:pt y="644" x="3053"/>
                </a:cubicBezTo>
                <a:lnTo>
                  <a:pt y="644" x="2900"/>
                </a:lnTo>
                <a:lnTo>
                  <a:pt y="97" x="2900"/>
                </a:lnTo>
                <a:close/>
                <a:moveTo>
                  <a:pt y="81" x="1620"/>
                </a:moveTo>
                <a:cubicBezTo>
                  <a:pt y="81" x="1667"/>
                  <a:pt y="93" x="1709"/>
                  <a:pt y="117" x="1747"/>
                </a:cubicBezTo>
                <a:cubicBezTo>
                  <a:pt y="141" x="1785"/>
                  <a:pt y="175" x="1814"/>
                  <a:pt y="218" x="1834"/>
                </a:cubicBezTo>
                <a:cubicBezTo>
                  <a:pt y="261" x="1853"/>
                  <a:pt y="312" x="1863"/>
                  <a:pt y="371" x="1863"/>
                </a:cubicBezTo>
                <a:cubicBezTo>
                  <a:pt y="463" x="1863"/>
                  <a:pt y="534" x="1840"/>
                  <a:pt y="584" x="1794"/>
                </a:cubicBezTo>
                <a:cubicBezTo>
                  <a:pt y="634" x="1748"/>
                  <a:pt y="659" x="1689"/>
                  <a:pt y="659" x="1618"/>
                </a:cubicBezTo>
                <a:cubicBezTo>
                  <a:pt y="659" x="1548"/>
                  <a:pt y="634" x="1490"/>
                  <a:pt y="585" x="1444"/>
                </a:cubicBezTo>
                <a:cubicBezTo>
                  <a:pt y="535" x="1397"/>
                  <a:pt y="467" x="1374"/>
                  <a:pt y="381" x="1374"/>
                </a:cubicBezTo>
                <a:cubicBezTo>
                  <a:pt y="273" x="1374"/>
                  <a:pt y="196" x="1398"/>
                  <a:pt y="150" x="1446"/>
                </a:cubicBezTo>
                <a:cubicBezTo>
                  <a:pt y="104" x="1495"/>
                  <a:pt y="81" x="1553"/>
                  <a:pt y="81" x="1620"/>
                </a:cubicBezTo>
                <a:close/>
                <a:moveTo>
                  <a:pt y="81" x="4842"/>
                </a:moveTo>
                <a:cubicBezTo>
                  <a:pt y="81" x="4889"/>
                  <a:pt y="93" x="4932"/>
                  <a:pt y="117" x="4969"/>
                </a:cubicBezTo>
                <a:cubicBezTo>
                  <a:pt y="141" x="5007"/>
                  <a:pt y="175" x="5036"/>
                  <a:pt y="218" x="5056"/>
                </a:cubicBezTo>
                <a:cubicBezTo>
                  <a:pt y="261" x="5076"/>
                  <a:pt y="312" x="5085"/>
                  <a:pt y="371" x="5085"/>
                </a:cubicBezTo>
                <a:cubicBezTo>
                  <a:pt y="463" x="5085"/>
                  <a:pt y="534" x="5062"/>
                  <a:pt y="584" x="5016"/>
                </a:cubicBezTo>
                <a:cubicBezTo>
                  <a:pt y="634" x="4970"/>
                  <a:pt y="659" x="4912"/>
                  <a:pt y="659" x="4840"/>
                </a:cubicBezTo>
                <a:cubicBezTo>
                  <a:pt y="659" x="4770"/>
                  <a:pt y="634" x="4712"/>
                  <a:pt y="585" x="4666"/>
                </a:cubicBezTo>
                <a:cubicBezTo>
                  <a:pt y="535" x="4619"/>
                  <a:pt y="467" x="4596"/>
                  <a:pt y="381" x="4596"/>
                </a:cubicBezTo>
                <a:cubicBezTo>
                  <a:pt y="273" x="4596"/>
                  <a:pt y="196" x="4620"/>
                  <a:pt y="150" x="4669"/>
                </a:cubicBezTo>
                <a:cubicBezTo>
                  <a:pt y="104" x="4717"/>
                  <a:pt y="81" x="4775"/>
                  <a:pt y="81" x="4842"/>
                </a:cubicBezTo>
                <a:close/>
                <a:moveTo>
                  <a:pt y="12" x="745"/>
                </a:moveTo>
                <a:lnTo>
                  <a:pt y="728" x="745"/>
                </a:lnTo>
                <a:lnTo>
                  <a:pt y="728" x="1192"/>
                </a:lnTo>
                <a:lnTo>
                  <a:pt y="644" x="1192"/>
                </a:lnTo>
                <a:lnTo>
                  <a:pt y="644" x="840"/>
                </a:lnTo>
                <a:lnTo>
                  <a:pt y="12" x="840"/>
                </a:lnTo>
                <a:close/>
                <a:moveTo>
                  <a:pt y="12" x="2805"/>
                </a:moveTo>
                <a:lnTo>
                  <a:pt y="728" x="2805"/>
                </a:lnTo>
                <a:lnTo>
                  <a:pt y="728" x="3063"/>
                </a:lnTo>
                <a:cubicBezTo>
                  <a:pt y="728" x="3107"/>
                  <a:pt y="724" x="3145"/>
                  <a:pt y="716" x="3178"/>
                </a:cubicBezTo>
                <a:cubicBezTo>
                  <a:pt y="708" x="3212"/>
                  <a:pt y="696" x="3240"/>
                  <a:pt y="680" x="3264"/>
                </a:cubicBezTo>
                <a:cubicBezTo>
                  <a:pt y="664" x="3287"/>
                  <a:pt y="643" x="3309"/>
                  <a:pt y="615" x="3329"/>
                </a:cubicBezTo>
                <a:cubicBezTo>
                  <a:pt y="587" x="3349"/>
                  <a:pt y="553" x="3365"/>
                  <a:pt y="511" x="3378"/>
                </a:cubicBezTo>
                <a:cubicBezTo>
                  <a:pt y="469" x="3391"/>
                  <a:pt y="421" x="3397"/>
                  <a:pt y="366" x="3397"/>
                </a:cubicBezTo>
                <a:cubicBezTo>
                  <a:pt y="302" x="3397"/>
                  <a:pt y="246" x="3388"/>
                  <a:pt y="196" x="3369"/>
                </a:cubicBezTo>
                <a:cubicBezTo>
                  <a:pt y="146" x="3350"/>
                  <a:pt y="106" x="3322"/>
                  <a:pt y="74" x="3284"/>
                </a:cubicBezTo>
                <a:cubicBezTo>
                  <a:pt y="49" x="3255"/>
                  <a:pt y="32" x="3220"/>
                  <a:pt y="22" x="3179"/>
                </a:cubicBezTo>
                <a:cubicBezTo>
                  <a:pt y="16" x="3150"/>
                  <a:pt y="12" x="3107"/>
                  <a:pt y="12" x="3052"/>
                </a:cubicBezTo>
                <a:close/>
                <a:moveTo>
                  <a:pt y="12" x="5232"/>
                </a:moveTo>
                <a:lnTo>
                  <a:pt y="728" x="5510"/>
                </a:lnTo>
                <a:lnTo>
                  <a:pt y="728" x="5607"/>
                </a:lnTo>
                <a:lnTo>
                  <a:pt y="12" x="5887"/>
                </a:lnTo>
                <a:lnTo>
                  <a:pt y="12" x="5791"/>
                </a:lnTo>
                <a:lnTo>
                  <a:pt y="532" x="5597"/>
                </a:lnTo>
                <a:cubicBezTo>
                  <a:pt y="571" x="5583"/>
                  <a:pt y="610" x="5570"/>
                  <a:pt y="649" x="5559"/>
                </a:cubicBezTo>
                <a:cubicBezTo>
                  <a:pt y="613" x="5548"/>
                  <a:pt y="574" x="5536"/>
                  <a:pt y="532" x="5521"/>
                </a:cubicBezTo>
                <a:lnTo>
                  <a:pt y="12" x="5335"/>
                </a:lnTo>
                <a:close/>
                <a:moveTo>
                  <a:pt y="12" x="5974"/>
                </a:moveTo>
                <a:lnTo>
                  <a:pt y="728" x="5974"/>
                </a:lnTo>
                <a:lnTo>
                  <a:pt y="728" x="6508"/>
                </a:lnTo>
                <a:lnTo>
                  <a:pt y="644" x="6508"/>
                </a:lnTo>
                <a:lnTo>
                  <a:pt y="644" x="6069"/>
                </a:lnTo>
                <a:lnTo>
                  <a:pt y="400" x="6069"/>
                </a:lnTo>
                <a:lnTo>
                  <a:pt y="400" x="6465"/>
                </a:lnTo>
                <a:lnTo>
                  <a:pt y="316" x="6465"/>
                </a:lnTo>
                <a:lnTo>
                  <a:pt y="316" x="6069"/>
                </a:lnTo>
                <a:lnTo>
                  <a:pt y="97" x="6069"/>
                </a:lnTo>
                <a:lnTo>
                  <a:pt y="97" x="6492"/>
                </a:lnTo>
                <a:lnTo>
                  <a:pt y="12" x="6492"/>
                </a:lnTo>
                <a:close/>
                <a:moveTo>
                  <a:pt y="12" x="6641"/>
                </a:moveTo>
                <a:lnTo>
                  <a:pt y="728" x="6641"/>
                </a:lnTo>
                <a:lnTo>
                  <a:pt y="728" x="6735"/>
                </a:lnTo>
                <a:lnTo>
                  <a:pt y="410" x="6735"/>
                </a:lnTo>
                <a:lnTo>
                  <a:pt y="410" x="6845"/>
                </a:lnTo>
                <a:cubicBezTo>
                  <a:pt y="410" x="6870"/>
                  <a:pt y="411" x="6887"/>
                  <a:pt y="414" x="6898"/>
                </a:cubicBezTo>
                <a:cubicBezTo>
                  <a:pt y="417" x="6913"/>
                  <a:pt y="423" x="6927"/>
                  <a:pt y="433" x="6941"/>
                </a:cubicBezTo>
                <a:cubicBezTo>
                  <a:pt y="442" x="6955"/>
                  <a:pt y="458" x="6971"/>
                  <a:pt y="480" x="6989"/>
                </a:cubicBezTo>
                <a:cubicBezTo>
                  <a:pt y="503" x="7007"/>
                  <a:pt y="536" x="7030"/>
                  <a:pt y="579" x="7058"/>
                </a:cubicBezTo>
                <a:lnTo>
                  <a:pt y="728" x="7152"/>
                </a:lnTo>
                <a:lnTo>
                  <a:pt y="728" x="7271"/>
                </a:lnTo>
                <a:lnTo>
                  <a:pt y="533" x="7147"/>
                </a:lnTo>
                <a:cubicBezTo>
                  <a:pt y="495" x="7122"/>
                  <a:pt y="463" x="7096"/>
                  <a:pt y="438" x="7068"/>
                </a:cubicBezTo>
                <a:cubicBezTo>
                  <a:pt y="426" x="7055"/>
                  <a:pt y="414" x="7036"/>
                  <a:pt y="402" x="7011"/>
                </a:cubicBezTo>
                <a:cubicBezTo>
                  <a:pt y="393" x="7080"/>
                  <a:pt y="371" x="7131"/>
                  <a:pt y="336" x="7164"/>
                </a:cubicBezTo>
                <a:cubicBezTo>
                  <a:pt y="301" x="7196"/>
                  <a:pt y="258" x="7213"/>
                  <a:pt y="208" x="7213"/>
                </a:cubicBezTo>
                <a:cubicBezTo>
                  <a:pt y="168" x="7213"/>
                  <a:pt y="132" x="7203"/>
                  <a:pt y="100" x="7183"/>
                </a:cubicBezTo>
                <a:cubicBezTo>
                  <a:pt y="67" x="7163"/>
                  <a:pt y="44" x="7137"/>
                  <a:pt y="32" x="7104"/>
                </a:cubicBezTo>
                <a:cubicBezTo>
                  <a:pt y="19" x="7070"/>
                  <a:pt y="12" x="7022"/>
                  <a:pt y="12" x="6958"/>
                </a:cubicBezTo>
                <a:close/>
                <a:moveTo>
                  <a:pt y="0" x="337"/>
                </a:moveTo>
                <a:cubicBezTo>
                  <a:pt y="0" x="274"/>
                  <a:pt y="14" x="216"/>
                  <a:pt y="43" x="164"/>
                </a:cubicBezTo>
                <a:cubicBezTo>
                  <a:pt y="72" x="111"/>
                  <a:pt y="114" x="71"/>
                  <a:pt y="170" x="42"/>
                </a:cubicBezTo>
                <a:cubicBezTo>
                  <a:pt y="225" x="14"/>
                  <a:pt y="290" x="0"/>
                  <a:pt y="365" x="0"/>
                </a:cubicBezTo>
                <a:cubicBezTo>
                  <a:pt y="433" x="0"/>
                  <a:pt y="497" x="12"/>
                  <a:pt y="557" x="37"/>
                </a:cubicBezTo>
                <a:cubicBezTo>
                  <a:pt y="616" x="63"/>
                  <a:pt y="662" x="99"/>
                  <a:pt y="693" x="148"/>
                </a:cubicBezTo>
                <a:cubicBezTo>
                  <a:pt y="725" x="196"/>
                  <a:pt y="740" x="259"/>
                  <a:pt y="740" x="336"/>
                </a:cubicBezTo>
                <a:cubicBezTo>
                  <a:pt y="740" x="410"/>
                  <a:pt y="720" x="474"/>
                  <a:pt y="679" x="525"/>
                </a:cubicBezTo>
                <a:cubicBezTo>
                  <a:pt y="638" x="577"/>
                  <a:pt y="579" x="612"/>
                  <a:pt y="501" x="632"/>
                </a:cubicBezTo>
                <a:lnTo>
                  <a:pt y="477" x="538"/>
                </a:lnTo>
                <a:cubicBezTo>
                  <a:pt y="537" x="525"/>
                  <a:pt y="583" x="500"/>
                  <a:pt y="613" x="463"/>
                </a:cubicBezTo>
                <a:cubicBezTo>
                  <a:pt y="644" x="426"/>
                  <a:pt y="659" x="381"/>
                  <a:pt y="659" x="328"/>
                </a:cubicBezTo>
                <a:cubicBezTo>
                  <a:pt y="659" x="284"/>
                  <a:pt y="648" x="244"/>
                  <a:pt y="625" x="207"/>
                </a:cubicBezTo>
                <a:cubicBezTo>
                  <a:pt y="603" x="169"/>
                  <a:pt y="569" x="141"/>
                  <a:pt y="524" x="124"/>
                </a:cubicBezTo>
                <a:cubicBezTo>
                  <a:pt y="478" x="106"/>
                  <a:pt y="425" x="97"/>
                  <a:pt y="364" x="97"/>
                </a:cubicBezTo>
                <a:cubicBezTo>
                  <a:pt y="317" x="97"/>
                  <a:pt y="271" x="105"/>
                  <a:pt y="227" x="120"/>
                </a:cubicBezTo>
                <a:cubicBezTo>
                  <a:pt y="182" x="135"/>
                  <a:pt y="147" x="161"/>
                  <a:pt y="121" x="197"/>
                </a:cubicBezTo>
                <a:cubicBezTo>
                  <a:pt y="94" x="234"/>
                  <a:pt y="81" x="280"/>
                  <a:pt y="81" x="335"/>
                </a:cubicBezTo>
                <a:cubicBezTo>
                  <a:pt y="81" x="383"/>
                  <a:pt y="93" x="423"/>
                  <a:pt y="117" x="455"/>
                </a:cubicBezTo>
                <a:cubicBezTo>
                  <a:pt y="140" x="486"/>
                  <a:pt y="178" x="510"/>
                  <a:pt y="230" x="527"/>
                </a:cubicBezTo>
                <a:lnTo>
                  <a:pt y="208" x="620"/>
                </a:lnTo>
                <a:cubicBezTo>
                  <a:pt y="142" x="601"/>
                  <a:pt y="91" x="567"/>
                  <a:pt y="55" x="518"/>
                </a:cubicBezTo>
                <a:cubicBezTo>
                  <a:pt y="18" x="469"/>
                  <a:pt y="0" x="409"/>
                  <a:pt y="0" x="337"/>
                </a:cubicBezTo>
                <a:close/>
                <a:moveTo>
                  <a:pt y="0" x="1619"/>
                </a:moveTo>
                <a:cubicBezTo>
                  <a:pt y="0" x="1518"/>
                  <a:pt y="33" x="1436"/>
                  <a:pt y="100" x="1372"/>
                </a:cubicBezTo>
                <a:cubicBezTo>
                  <a:pt y="168" x="1308"/>
                  <a:pt y="261" x="1276"/>
                  <a:pt y="379" x="1276"/>
                </a:cubicBezTo>
                <a:cubicBezTo>
                  <a:pt y="442" x="1276"/>
                  <a:pt y="502" x="1290"/>
                  <a:pt y="558" x="1317"/>
                </a:cubicBezTo>
                <a:cubicBezTo>
                  <a:pt y="614" x="1345"/>
                  <a:pt y="659" x="1385"/>
                  <a:pt y="691" x="1438"/>
                </a:cubicBezTo>
                <a:cubicBezTo>
                  <a:pt y="724" x="1491"/>
                  <a:pt y="740" x="1551"/>
                  <a:pt y="740" x="1619"/>
                </a:cubicBezTo>
                <a:cubicBezTo>
                  <a:pt y="740" x="1681"/>
                  <a:pt y="726" x="1739"/>
                  <a:pt y="696" x="1792"/>
                </a:cubicBezTo>
                <a:cubicBezTo>
                  <a:pt y="667" x="1846"/>
                  <a:pt y="623" x="1888"/>
                  <a:pt y="566" x="1917"/>
                </a:cubicBezTo>
                <a:cubicBezTo>
                  <a:pt y="509" x="1946"/>
                  <a:pt y="444" x="1961"/>
                  <a:pt y="371" x="1961"/>
                </a:cubicBezTo>
                <a:cubicBezTo>
                  <a:pt y="299" x="1961"/>
                  <a:pt y="235" x="1947"/>
                  <a:pt y="179" x="1919"/>
                </a:cubicBezTo>
                <a:cubicBezTo>
                  <a:pt y="122" x="1891"/>
                  <a:pt y="78" x="1851"/>
                  <a:pt y="47" x="1798"/>
                </a:cubicBezTo>
                <a:cubicBezTo>
                  <a:pt y="15" x="1745"/>
                  <a:pt y="0" x="1685"/>
                  <a:pt y="0" x="1619"/>
                </a:cubicBezTo>
                <a:close/>
                <a:moveTo>
                  <a:pt y="12" x="2084"/>
                </a:moveTo>
                <a:lnTo>
                  <a:pt y="426" x="2084"/>
                </a:lnTo>
                <a:cubicBezTo>
                  <a:pt y="502" x="2084"/>
                  <a:pt y="561" x="2094"/>
                  <a:pt y="605" x="2112"/>
                </a:cubicBezTo>
                <a:cubicBezTo>
                  <a:pt y="649" x="2130"/>
                  <a:pt y="682" x="2160"/>
                  <a:pt y="706" x="2203"/>
                </a:cubicBezTo>
                <a:cubicBezTo>
                  <a:pt y="729" x="2246"/>
                  <a:pt y="740" x="2301"/>
                  <a:pt y="740" x="2368"/>
                </a:cubicBezTo>
                <a:cubicBezTo>
                  <a:pt y="740" x="2437"/>
                  <a:pt y="727" x="2492"/>
                  <a:pt y="701" x="2535"/>
                </a:cubicBezTo>
                <a:cubicBezTo>
                  <a:pt y="674" x="2577"/>
                  <a:pt y="639" x="2607"/>
                  <a:pt y="597" x="2623"/>
                </a:cubicBezTo>
                <a:cubicBezTo>
                  <a:pt y="555" x="2639"/>
                  <a:pt y="498" x="2647"/>
                  <a:pt y="426" x="2647"/>
                </a:cubicBezTo>
                <a:lnTo>
                  <a:pt y="12" x="2647"/>
                </a:lnTo>
                <a:lnTo>
                  <a:pt y="12" x="2553"/>
                </a:lnTo>
                <a:lnTo>
                  <a:pt y="425" x="2553"/>
                </a:lnTo>
                <a:cubicBezTo>
                  <a:pt y="515" x="2553"/>
                  <a:pt y="576" x="2538"/>
                  <a:pt y="607" x="2508"/>
                </a:cubicBezTo>
                <a:cubicBezTo>
                  <a:pt y="639" x="2479"/>
                  <a:pt y="655" x="2429"/>
                  <a:pt y="655" x="2359"/>
                </a:cubicBezTo>
                <a:cubicBezTo>
                  <a:pt y="655" x="2319"/>
                  <a:pt y="647" x="2284"/>
                  <a:pt y="631" x="2256"/>
                </a:cubicBezTo>
                <a:cubicBezTo>
                  <a:pt y="615" x="2228"/>
                  <a:pt y="592" x="2208"/>
                  <a:pt y="563" x="2196"/>
                </a:cubicBezTo>
                <a:cubicBezTo>
                  <a:pt y="533" x="2185"/>
                  <a:pt y="487" x="2179"/>
                  <a:pt y="425" x="2179"/>
                </a:cubicBezTo>
                <a:lnTo>
                  <a:pt y="12" x="2179"/>
                </a:lnTo>
                <a:close/>
                <a:moveTo>
                  <a:pt y="0" x="4116"/>
                </a:moveTo>
                <a:cubicBezTo>
                  <a:pt y="0" x="4053"/>
                  <a:pt y="14" x="3995"/>
                  <a:pt y="43" x="3942"/>
                </a:cubicBezTo>
                <a:cubicBezTo>
                  <a:pt y="72" x="3890"/>
                  <a:pt y="114" x="3849"/>
                  <a:pt y="170" x="3820"/>
                </a:cubicBezTo>
                <a:cubicBezTo>
                  <a:pt y="225" x="3792"/>
                  <a:pt y="290" x="3778"/>
                  <a:pt y="365" x="3778"/>
                </a:cubicBezTo>
                <a:cubicBezTo>
                  <a:pt y="433" x="3778"/>
                  <a:pt y="497" x="3790"/>
                  <a:pt y="557" x="3816"/>
                </a:cubicBezTo>
                <a:cubicBezTo>
                  <a:pt y="616" x="3841"/>
                  <a:pt y="662" x="3878"/>
                  <a:pt y="693" x="3926"/>
                </a:cubicBezTo>
                <a:cubicBezTo>
                  <a:pt y="725" x="3974"/>
                  <a:pt y="740" x="4037"/>
                  <a:pt y="740" x="4114"/>
                </a:cubicBezTo>
                <a:cubicBezTo>
                  <a:pt y="740" x="4189"/>
                  <a:pt y="720" x="4252"/>
                  <a:pt y="679" x="4303"/>
                </a:cubicBezTo>
                <a:cubicBezTo>
                  <a:pt y="638" x="4355"/>
                  <a:pt y="579" x="4391"/>
                  <a:pt y="501" x="4411"/>
                </a:cubicBezTo>
                <a:lnTo>
                  <a:pt y="477" x="4316"/>
                </a:lnTo>
                <a:cubicBezTo>
                  <a:pt y="537" x="4303"/>
                  <a:pt y="583" x="4278"/>
                  <a:pt y="613" x="4241"/>
                </a:cubicBezTo>
                <a:cubicBezTo>
                  <a:pt y="644" x="4204"/>
                  <a:pt y="659" x="4159"/>
                  <a:pt y="659" x="4106"/>
                </a:cubicBezTo>
                <a:cubicBezTo>
                  <a:pt y="659" x="4063"/>
                  <a:pt y="648" x="4022"/>
                  <a:pt y="625" x="3985"/>
                </a:cubicBezTo>
                <a:cubicBezTo>
                  <a:pt y="603" x="3947"/>
                  <a:pt y="569" x="3920"/>
                  <a:pt y="524" x="3902"/>
                </a:cubicBezTo>
                <a:cubicBezTo>
                  <a:pt y="478" x="3884"/>
                  <a:pt y="425" x="3875"/>
                  <a:pt y="364" x="3875"/>
                </a:cubicBezTo>
                <a:cubicBezTo>
                  <a:pt y="317" x="3875"/>
                  <a:pt y="271" x="3883"/>
                  <a:pt y="227" x="3898"/>
                </a:cubicBezTo>
                <a:cubicBezTo>
                  <a:pt y="182" x="3913"/>
                  <a:pt y="147" x="3939"/>
                  <a:pt y="121" x="3976"/>
                </a:cubicBezTo>
                <a:cubicBezTo>
                  <a:pt y="94" x="4013"/>
                  <a:pt y="81" x="4059"/>
                  <a:pt y="81" x="4114"/>
                </a:cubicBezTo>
                <a:cubicBezTo>
                  <a:pt y="81" x="4162"/>
                  <a:pt y="93" x="4201"/>
                  <a:pt y="117" x="4233"/>
                </a:cubicBezTo>
                <a:cubicBezTo>
                  <a:pt y="140" x="4264"/>
                  <a:pt y="178" x="4289"/>
                  <a:pt y="230" x="4305"/>
                </a:cubicBezTo>
                <a:lnTo>
                  <a:pt y="208" x="4398"/>
                </a:lnTo>
                <a:cubicBezTo>
                  <a:pt y="142" x="4379"/>
                  <a:pt y="91" x="4345"/>
                  <a:pt y="55" x="4296"/>
                </a:cubicBezTo>
                <a:cubicBezTo>
                  <a:pt y="18" x="4248"/>
                  <a:pt y="0" x="4187"/>
                  <a:pt y="0" x="4116"/>
                </a:cubicBezTo>
                <a:close/>
                <a:moveTo>
                  <a:pt y="0" x="4841"/>
                </a:moveTo>
                <a:cubicBezTo>
                  <a:pt y="0" x="4740"/>
                  <a:pt y="33" x="4658"/>
                  <a:pt y="100" x="4594"/>
                </a:cubicBezTo>
                <a:cubicBezTo>
                  <a:pt y="168" x="4530"/>
                  <a:pt y="261" x="4499"/>
                  <a:pt y="379" x="4499"/>
                </a:cubicBezTo>
                <a:cubicBezTo>
                  <a:pt y="442" x="4499"/>
                  <a:pt y="502" x="4512"/>
                  <a:pt y="558" x="4540"/>
                </a:cubicBezTo>
                <a:cubicBezTo>
                  <a:pt y="614" x="4567"/>
                  <a:pt y="659" x="4607"/>
                  <a:pt y="691" x="4660"/>
                </a:cubicBezTo>
                <a:cubicBezTo>
                  <a:pt y="724" x="4713"/>
                  <a:pt y="740" x="4773"/>
                  <a:pt y="740" x="4841"/>
                </a:cubicBezTo>
                <a:cubicBezTo>
                  <a:pt y="740" x="4903"/>
                  <a:pt y="726" x="4961"/>
                  <a:pt y="696" x="5015"/>
                </a:cubicBezTo>
                <a:cubicBezTo>
                  <a:pt y="667" x="5068"/>
                  <a:pt y="623" x="5110"/>
                  <a:pt y="566" x="5139"/>
                </a:cubicBezTo>
                <a:cubicBezTo>
                  <a:pt y="509" x="5168"/>
                  <a:pt y="444" x="5183"/>
                  <a:pt y="371" x="5183"/>
                </a:cubicBezTo>
                <a:cubicBezTo>
                  <a:pt y="299" x="5183"/>
                  <a:pt y="235" x="5169"/>
                  <a:pt y="179" x="5141"/>
                </a:cubicBezTo>
                <a:cubicBezTo>
                  <a:pt y="122" x="5113"/>
                  <a:pt y="78" x="5073"/>
                  <a:pt y="47" x="5020"/>
                </a:cubicBezTo>
                <a:cubicBezTo>
                  <a:pt y="15" x="4967"/>
                  <a:pt y="0" x="4907"/>
                  <a:pt y="0" x="4841"/>
                </a:cubicBezTo>
                <a:close/>
              </a:path>
            </a:pathLst>
          </a:custGeom>
          <a:solidFill>
            <a:srgbClr val="000000"/>
          </a:solidFill>
          <a:ln w="19050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y="205978" x="784075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4800" lang="en">
                <a:latin typeface="Trebuchet MS"/>
                <a:ea typeface="Trebuchet MS"/>
                <a:cs typeface="Trebuchet MS"/>
                <a:sym typeface="Trebuchet MS"/>
              </a:rPr>
              <a:t>Aerosols</a:t>
            </a:r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-673275" x="3460825"/>
            <a:ext cy="5816699" cx="5225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u="sng" b="1" sz="1400" lang="en"/>
              <a:t>Definition</a:t>
            </a:r>
            <a:r>
              <a:rPr u="sng" sz="1400" lang="en"/>
              <a:t>:</a:t>
            </a:r>
            <a:r>
              <a:rPr sz="1200" lang="en"/>
              <a:t> </a:t>
            </a:r>
            <a:r>
              <a:rPr sz="1400" lang="en"/>
              <a:t>The optical thickness of the atmosphere (How much the sun’s light is scattered or absorbed by particles suspended in the air)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u="sng" b="1" sz="1800" lang="en"/>
              <a:t>Steps:</a:t>
            </a:r>
          </a:p>
          <a:p>
            <a:pPr rtl="0" lvl="0" indent="-3365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1700" lang="en"/>
              <a:t>Set the sunphotometer to “T” and multiply reading by 100 for temperature.</a:t>
            </a:r>
          </a:p>
          <a:p>
            <a:pPr rtl="0" lvl="0" indent="-3365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1700" lang="en"/>
              <a:t>Set To</a:t>
            </a:r>
            <a:r>
              <a:rPr sz="1700" lang="en">
                <a:solidFill>
                  <a:srgbClr val="FF0000"/>
                </a:solidFill>
              </a:rPr>
              <a:t> RED wavelength </a:t>
            </a:r>
            <a:r>
              <a:rPr sz="1700" lang="en"/>
              <a:t>and point towards the sun and line the shadow with the dot to record the </a:t>
            </a:r>
            <a:r>
              <a:rPr sz="1700" lang="en">
                <a:solidFill>
                  <a:srgbClr val="FF0000"/>
                </a:solidFill>
              </a:rPr>
              <a:t>RED wavelength</a:t>
            </a:r>
          </a:p>
          <a:p>
            <a:pPr rtl="0" lvl="0" indent="-3365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1700" lang="en"/>
              <a:t>Then Cover the 2 holes on the top and take the </a:t>
            </a:r>
            <a:r>
              <a:rPr u="sng" sz="1700" lang="en"/>
              <a:t>DARK  READING</a:t>
            </a:r>
          </a:p>
          <a:p>
            <a:pPr rtl="0" lvl="0" indent="-3365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1700" lang="en"/>
              <a:t>Then repeat steps 2 and 3  and set sunphotometer to</a:t>
            </a:r>
            <a:r>
              <a:rPr sz="1700" lang="en">
                <a:solidFill>
                  <a:srgbClr val="00FF00"/>
                </a:solidFill>
              </a:rPr>
              <a:t> GREEN wavelength</a:t>
            </a:r>
            <a:r>
              <a:rPr sz="1700" lang="en"/>
              <a:t>.</a:t>
            </a:r>
          </a:p>
          <a:p>
            <a:pPr rtl="0" lvl="0" indent="-3365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1700" lang="en"/>
              <a:t>Then repeat steps 1-3 at least 2 more times (Max 5 times).</a:t>
            </a:r>
          </a:p>
          <a:p>
            <a:pPr rtl="0" lvl="0" indent="-3365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1700" lang="en"/>
              <a:t>Then Record the temperature when you're done.</a:t>
            </a:r>
          </a:p>
          <a:p>
            <a:pPr rtl="0" lvl="0" indent="-33655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1700" lang="en"/>
              <a:t>Finally turn the sunphotometer and place it back in it rightful place.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0" name="Shape 6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953400" x="-58125"/>
            <a:ext cy="4267200" cx="2743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" name="Shape 61"/>
          <p:cNvCxnSpPr/>
          <p:nvPr/>
        </p:nvCxnSpPr>
        <p:spPr>
          <a:xfrm flipH="1">
            <a:off y="1887425" x="2145475"/>
            <a:ext cy="1957799" cx="14534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none"/>
            <a:tailEnd w="lg" len="lg" type="triangle"/>
          </a:ln>
        </p:spPr>
      </p:cxn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66" name="Shape 6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0" x="0"/>
            <a:ext cy="5143499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>
            <p:ph type="title"/>
          </p:nvPr>
        </p:nvSpPr>
        <p:spPr>
          <a:xfrm>
            <a:off y="104075" x="122350"/>
            <a:ext cy="857400" cx="35151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6000" lang="en"/>
              <a:t>Humidity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y="3346700" x="3088150"/>
            <a:ext cy="1443000" cx="3593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b="1" sz="1200" lang="en"/>
              <a:t>-Max/Min: keeps memory of maximum and minimum readings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b="1" sz="1200" lang="en"/>
              <a:t>-Press once for max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b="1" sz="1200" lang="en"/>
              <a:t>-Press twice for minimum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b="1" sz="1200" lang="en"/>
              <a:t>-Press three times to return                                         to normal display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b="1" sz="1200" lang="en"/>
              <a:t>-Hold button for 3 seconds to clear memory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 txBox="1"/>
          <p:nvPr/>
        </p:nvSpPr>
        <p:spPr>
          <a:xfrm>
            <a:off y="162493" x="5143825"/>
            <a:ext cy="342899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 txBox="1"/>
          <p:nvPr/>
        </p:nvSpPr>
        <p:spPr>
          <a:xfrm>
            <a:off y="3680775" x="7012750"/>
            <a:ext cy="1324199" cx="1853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b="1" sz="1200" lang="en"/>
              <a:t>Out: shortened for “outdoor”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b="1" sz="1200" lang="en"/>
              <a:t>-Press once to display zone 2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b="1" sz="1200" lang="en"/>
              <a:t>-Press twice to return to normal display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 txBox="1"/>
          <p:nvPr/>
        </p:nvSpPr>
        <p:spPr>
          <a:xfrm>
            <a:off y="3771200" x="5466175"/>
            <a:ext cy="593999" cx="1467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200" lang="en"/>
              <a:t>-C/F: changes temperature units from C to F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y="3544331" x="6140425"/>
            <a:ext cy="3900" cx="10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 txBox="1"/>
          <p:nvPr/>
        </p:nvSpPr>
        <p:spPr>
          <a:xfrm>
            <a:off y="858712" x="122350"/>
            <a:ext cy="2572500" cx="4126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b="1" sz="2400" lang="en"/>
              <a:t>How to work a hygrometer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b="1" lang="en"/>
              <a:t>-Press on/off button to turn on.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b="1" lang="en"/>
              <a:t>-Set meter in shelter at least 30 minutes before local solar noon begins.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b="1" lang="en"/>
              <a:t>-After 30 minutes, read relative humidity to the nearest 1% on the digital display.</a:t>
            </a:r>
          </a:p>
          <a:p>
            <a:pPr algn="l" rtl="0"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b="1" lang="en"/>
              <a:t>*Make sure max/min indicators are not lit. If so, this means that the instrument is                                                                 showing actual value.*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b="1" lang="en"/>
              <a:t>-Enter data on data sheet.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b="1" lang="en"/>
              <a:t>-Don’t forget to keep instrument 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b="1" lang="en"/>
              <a:t>in a dry location.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 txBox="1"/>
          <p:nvPr/>
        </p:nvSpPr>
        <p:spPr>
          <a:xfrm>
            <a:off y="209275" x="3637450"/>
            <a:ext cy="342899" cx="4126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lang="en">
                <a:solidFill>
                  <a:srgbClr val="F3F3F3"/>
                </a:solidFill>
              </a:rPr>
              <a:t> the amount of moisture in the air.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447625" x="5535975"/>
            <a:ext cy="3141250" cx="322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Shape 76"/>
          <p:cNvCxnSpPr/>
          <p:nvPr/>
        </p:nvCxnSpPr>
        <p:spPr>
          <a:xfrm rot="10800000" flipH="1">
            <a:off y="1951925" x="5213675"/>
            <a:ext cy="1479299" cx="13278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77" name="Shape 77"/>
          <p:cNvCxnSpPr/>
          <p:nvPr/>
        </p:nvCxnSpPr>
        <p:spPr>
          <a:xfrm rot="10800000" flipH="1">
            <a:off y="2103424" x="6399025"/>
            <a:ext cy="1755600" cx="4277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78" name="Shape 78"/>
          <p:cNvCxnSpPr/>
          <p:nvPr/>
        </p:nvCxnSpPr>
        <p:spPr>
          <a:xfrm rot="10800000">
            <a:off y="2085475" x="7227874"/>
            <a:ext cy="1737899" cx="4545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79" name="Shape 79"/>
          <p:cNvCxnSpPr>
            <a:stCxn id="74" idx="1"/>
            <a:endCxn id="74" idx="1"/>
          </p:cNvCxnSpPr>
          <p:nvPr/>
        </p:nvCxnSpPr>
        <p:spPr>
          <a:xfrm>
            <a:off y="380724" x="3637450"/>
            <a:ext cy="0" cx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80" name="Shape 80"/>
          <p:cNvSpPr/>
          <p:nvPr/>
        </p:nvSpPr>
        <p:spPr>
          <a:xfrm>
            <a:off y="313825" x="3463675"/>
            <a:ext cy="133799" cx="240600"/>
          </a:xfrm>
          <a:prstGeom prst="mathMinus">
            <a:avLst>
              <a:gd fmla="val 23520" name="adj1"/>
            </a:avLst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EFEF"/>
        </a:solidFill>
      </p:bgPr>
    </p:bg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5" name="Shape 8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5143499" cx="91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>
            <p:ph type="title"/>
          </p:nvPr>
        </p:nvSpPr>
        <p:spPr>
          <a:xfrm flipH="1">
            <a:off y="0" x="0"/>
            <a:ext cy="1084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Ozone:</a:t>
            </a:r>
            <a:r>
              <a:rPr b="0" sz="1600" lang="en"/>
              <a:t>2</a:t>
            </a:r>
            <a:r>
              <a:rPr b="0" sz="1600" lang="en">
                <a:solidFill>
                  <a:srgbClr val="FFFFFF"/>
                </a:solidFill>
              </a:rPr>
              <a:t> 2 types of ozone: The good ozone that protects us from UV radiation in the atmosphere, and the ozone near the ground which is harmful.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1084499" x="259000"/>
            <a:ext cy="3792899" cx="8408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64705"/>
              <a:buFont typeface="Arial"/>
              <a:buNone/>
            </a:pPr>
            <a:r>
              <a:rPr b="1" sz="1700" lang="en"/>
              <a:t>Calibration:</a:t>
            </a:r>
          </a:p>
          <a:p>
            <a:pPr rtl="0" lv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64705"/>
              <a:buFont typeface="Arial"/>
              <a:buNone/>
            </a:pPr>
            <a:r>
              <a:rPr b="1" sz="1700" lang="en"/>
              <a:t>1.To calibrate  the test strip place a new untouched strip in the scanner.  Face it away from direct sunlight.</a:t>
            </a:r>
          </a:p>
          <a:p>
            <a:pPr rtl="0" lvl="0">
              <a:lnSpc>
                <a:spcPct val="115000"/>
              </a:lnSpc>
              <a:spcBef>
                <a:spcPts val="400"/>
              </a:spcBef>
              <a:buNone/>
            </a:pPr>
            <a:r>
              <a:rPr b="1" sz="1700" lang="en"/>
              <a:t>2.Turn off scanner and remove the unexposed strip</a:t>
            </a:r>
          </a:p>
          <a:p>
            <a:pPr algn="ctr" rtl="0" lvl="0">
              <a:spcBef>
                <a:spcPts val="0"/>
              </a:spcBef>
              <a:buNone/>
            </a:pPr>
            <a:r>
              <a:rPr b="1" sz="1700" lang="en"/>
              <a:t>Procedure: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4705"/>
              <a:buFont typeface="Arial"/>
              <a:buNone/>
            </a:pPr>
            <a:r>
              <a:rPr b="1" sz="1700" lang="en"/>
              <a:t>1.Clip the same ozone strip from the testing site 1 hour before solar noon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4705"/>
              <a:buFont typeface="Arial"/>
              <a:buNone/>
            </a:pPr>
            <a:r>
              <a:rPr b="1" sz="1700" lang="en"/>
              <a:t>2.Slide the ozone strip into the slot on top of the scanner.  The chemical part should be facing the display.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4705"/>
              <a:buFont typeface="Arial"/>
              <a:buNone/>
            </a:pPr>
            <a:r>
              <a:rPr b="1" sz="1700" lang="en"/>
              <a:t>3.The display will stop fluctuating after 5-10 seconds.  If the number is fluctuating between 2 numbers choose the lower number.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4705"/>
              <a:buFont typeface="Arial"/>
              <a:buNone/>
            </a:pPr>
            <a:r>
              <a:rPr b="1" sz="1700" lang="en"/>
              <a:t>4.Record the number in parts per billion on the data sheet.  Then turn the scanner off.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4705"/>
              <a:buFont typeface="Arial"/>
              <a:buNone/>
            </a:pPr>
            <a:r>
              <a:rPr b="1" sz="1700" lang="en"/>
              <a:t>5.Place the strip into a sealed plastic bag and record the time of the reading.</a:t>
            </a:r>
          </a:p>
          <a:p>
            <a:pPr rtl="0" lv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1600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y="-98821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Precipitation</a:t>
            </a:r>
            <a:r>
              <a:rPr lang="en"/>
              <a:t> 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590550" x="76200"/>
            <a:ext cy="3725699" cx="7761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solidFill>
                  <a:schemeClr val="lt1"/>
                </a:solidFill>
              </a:rPr>
              <a:t>•</a:t>
            </a:r>
            <a:r>
              <a:rPr b="1" sz="1600" lang="en">
                <a:solidFill>
                  <a:schemeClr val="lt1"/>
                </a:solidFill>
              </a:rPr>
              <a:t>Take the rain gauge off the pole, then record amount in the graduated cylinder from the top of the meniscus</a:t>
            </a:r>
          </a:p>
          <a:p>
            <a:pPr rtl="0" lv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b="1" sz="1600" lang="en">
                <a:solidFill>
                  <a:schemeClr val="lt1"/>
                </a:solidFill>
              </a:rPr>
              <a:t>•If there is rain in the overflow then pour it all including amount in smaller graduated cylinder into a larger graduated cylinder</a:t>
            </a:r>
          </a:p>
          <a:p>
            <a:pPr rtl="0" lv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b="1" sz="1600" lang="en">
                <a:solidFill>
                  <a:schemeClr val="lt1"/>
                </a:solidFill>
              </a:rPr>
              <a:t>•Record rain measurement to the tenth of a milliliter, if its less than .5 milliliters its T for trace, if rain has been accumulating in the gauge for more than one day make a note of it</a:t>
            </a:r>
          </a:p>
          <a:p>
            <a:pPr rtl="0" lv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b="1" sz="1600" lang="en">
                <a:solidFill>
                  <a:schemeClr val="lt1"/>
                </a:solidFill>
              </a:rPr>
              <a:t>•To record PH pour a single layer of salt onto a salt card which has 4 millimeter and 5 mil</a:t>
            </a:r>
            <a:r>
              <a:rPr b="1" sz="1600" lang="en">
                <a:solidFill>
                  <a:srgbClr val="FFFFFF"/>
                </a:solidFill>
              </a:rPr>
              <a:t>limeter circles</a:t>
            </a:r>
          </a:p>
          <a:p>
            <a:pPr rtl="0" lv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b="1" sz="1600" lang="en">
                <a:solidFill>
                  <a:schemeClr val="lt1"/>
                </a:solidFill>
              </a:rPr>
              <a:t>•If 30-</a:t>
            </a:r>
            <a:r>
              <a:rPr b="1" sz="1600" lang="en">
                <a:solidFill>
                  <a:srgbClr val="FFFFFF"/>
                </a:solidFill>
              </a:rPr>
              <a:t>40 ml of water use 4mm circle if 40-50 ml use 5mm circle, any extra</a:t>
            </a:r>
          </a:p>
          <a:p>
            <a:pPr rtl="0" lv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b="1" sz="1600" lang="en">
                <a:solidFill>
                  <a:srgbClr val="FFFFFF"/>
                </a:solidFill>
              </a:rPr>
              <a:t>     </a:t>
            </a:r>
            <a:r>
              <a:rPr b="1" sz="1600" lang="en">
                <a:solidFill>
                  <a:schemeClr val="lt1"/>
                </a:solidFill>
              </a:rPr>
              <a:t>	amount of water over 30ml repeat process</a:t>
            </a:r>
          </a:p>
          <a:p>
            <a:pPr rtl="0" lv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b="1" sz="1600" lang="en">
                <a:solidFill>
                  <a:schemeClr val="lt1"/>
                </a:solidFill>
              </a:rPr>
              <a:t>•Pour salt into beaker with sample of water</a:t>
            </a:r>
          </a:p>
          <a:p>
            <a:pPr rtl="0" lv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b="1" sz="1600" lang="en">
                <a:solidFill>
                  <a:schemeClr val="lt1"/>
                </a:solidFill>
              </a:rPr>
              <a:t>•Then follow directions on salt card</a:t>
            </a:r>
          </a:p>
          <a:p>
            <a:pPr rtl="0" lv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b="1" sz="1600" lang="en">
                <a:solidFill>
                  <a:schemeClr val="lt1"/>
                </a:solidFill>
              </a:rPr>
              <a:t>•If </a:t>
            </a:r>
            <a:r>
              <a:rPr b="1" sz="1600" lang="en">
                <a:solidFill>
                  <a:srgbClr val="FFFFFF"/>
                </a:solidFill>
              </a:rPr>
              <a:t>more than one measurement of ph average the two</a:t>
            </a:r>
            <a:r>
              <a:rPr sz="1600" lang="en">
                <a:solidFill>
                  <a:srgbClr val="FFFFFF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id="94" name="Shape 9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053200" x="7212275"/>
            <a:ext cy="2090300" cx="163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9" name="Shape 9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5143499" cx="93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>
            <p:ph type="title"/>
          </p:nvPr>
        </p:nvSpPr>
        <p:spPr>
          <a:xfrm>
            <a:off y="3" x="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Temperature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857400" x="0"/>
            <a:ext cy="4964699" cx="6295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55600" marL="45720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2000" lang="en">
                <a:solidFill>
                  <a:srgbClr val="FFFFFF"/>
                </a:solidFill>
              </a:rPr>
              <a:t>To calibrate a thermometer: Place thermometer in beaker of ice water for 10-15 min, swirl occasionally.</a:t>
            </a:r>
          </a:p>
          <a:p>
            <a:pPr rtl="0" lvl="0" indent="-355600" marL="45720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2000" lang="en">
                <a:solidFill>
                  <a:srgbClr val="FFFFFF"/>
                </a:solidFill>
              </a:rPr>
              <a:t>After 10-15 minutes, the  temperature should be 0</a:t>
            </a:r>
            <a:r>
              <a:rPr baseline="30000" sz="2000" lang="en">
                <a:solidFill>
                  <a:srgbClr val="FFFFFF"/>
                </a:solidFill>
              </a:rPr>
              <a:t>o</a:t>
            </a:r>
            <a:r>
              <a:rPr sz="2000" lang="en">
                <a:solidFill>
                  <a:srgbClr val="FFFFFF"/>
                </a:solidFill>
              </a:rPr>
              <a:t>C +/-0.5</a:t>
            </a:r>
            <a:r>
              <a:rPr baseline="30000" sz="2000" lang="en">
                <a:solidFill>
                  <a:srgbClr val="FFFFFF"/>
                </a:solidFill>
              </a:rPr>
              <a:t>o</a:t>
            </a:r>
            <a:r>
              <a:rPr sz="2000" lang="en">
                <a:solidFill>
                  <a:srgbClr val="FFFFFF"/>
                </a:solidFill>
              </a:rPr>
              <a:t>C </a:t>
            </a:r>
          </a:p>
          <a:p>
            <a:pPr rtl="0" lvl="0" indent="-355600" marL="45720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2000" lang="en">
                <a:solidFill>
                  <a:srgbClr val="FFFFFF"/>
                </a:solidFill>
              </a:rPr>
              <a:t>Record the correction factor on a piece of tape attached to the thermometer </a:t>
            </a:r>
          </a:p>
          <a:p>
            <a:pPr rtl="0" lvl="0" indent="-355600" marL="45720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2000" lang="en">
                <a:solidFill>
                  <a:srgbClr val="FFFFFF"/>
                </a:solidFill>
              </a:rPr>
              <a:t>To take the current air temperature reading and record the results.</a:t>
            </a:r>
          </a:p>
          <a:p>
            <a:pPr lvl="0" indent="-355600" marL="45720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2000" lang="en">
                <a:solidFill>
                  <a:srgbClr val="FFFFFF"/>
                </a:solidFill>
              </a:rPr>
              <a:t>Calculate the +/-0.5</a:t>
            </a:r>
            <a:r>
              <a:rPr baseline="30000" sz="2000" lang="en">
                <a:solidFill>
                  <a:srgbClr val="FFFFFF"/>
                </a:solidFill>
              </a:rPr>
              <a:t>o</a:t>
            </a:r>
            <a:r>
              <a:rPr sz="2000" lang="en">
                <a:solidFill>
                  <a:srgbClr val="FFFFFF"/>
                </a:solidFill>
              </a:rPr>
              <a:t>C calibration reading if necessary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06" name="Shape 10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-740568" x="0"/>
            <a:ext cy="6472237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>
            <p:ph type="title"/>
          </p:nvPr>
        </p:nvSpPr>
        <p:spPr>
          <a:xfrm>
            <a:off y="-224746" x="527525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Presentation By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y="4394725" x="421200"/>
            <a:ext cy="857400" cx="8301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4700" lang="en">
                <a:solidFill>
                  <a:srgbClr val="044200"/>
                </a:solidFill>
                <a:latin typeface="Impact"/>
                <a:ea typeface="Impact"/>
                <a:cs typeface="Impact"/>
                <a:sym typeface="Impact"/>
              </a:rPr>
              <a:t>Keep our Earth classy, not trashy!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13" name="Shape 1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-35650" x="0"/>
            <a:ext cy="5715000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>
            <p:ph type="title"/>
          </p:nvPr>
        </p:nvSpPr>
        <p:spPr>
          <a:xfrm>
            <a:off y="1334000" x="3017250"/>
            <a:ext cy="942600" cx="31094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sz="7200" lang="en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The End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